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70" r:id="rId13"/>
    <p:sldId id="268" r:id="rId14"/>
    <p:sldId id="269"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13" autoAdjust="0"/>
    <p:restoredTop sz="94660"/>
  </p:normalViewPr>
  <p:slideViewPr>
    <p:cSldViewPr snapToGrid="0">
      <p:cViewPr varScale="1">
        <p:scale>
          <a:sx n="67" d="100"/>
          <a:sy n="67" d="100"/>
        </p:scale>
        <p:origin x="52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4/3/2019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4/3/2019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4/3/2019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4/3/2019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4/3/2019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4/3/2019</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4/3/2019</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4/3/2019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4/3/2019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4/3/2019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4/3/2019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509A250-FF31-4206-8172-F9D3106AACB1}" type="datetimeFigureOut">
              <a:rPr lang="en-US" dirty="0"/>
              <a:t>4/3/2019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509A250-FF31-4206-8172-F9D3106AACB1}" type="datetimeFigureOut">
              <a:rPr lang="en-US" dirty="0"/>
              <a:t>4/3/2019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4/3/2019</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4/3/2019</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4/3/2019</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4/3/2019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509A250-FF31-4206-8172-F9D3106AACB1}" type="datetimeFigureOut">
              <a:rPr lang="en-US" dirty="0"/>
              <a:t>4/3/2019</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American Literature </a:t>
            </a:r>
            <a:r>
              <a:rPr lang="en-US" dirty="0"/>
              <a:t>EOC Review</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2238171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Which quote by Henry David Thoreau BEST reflects transcendentalist ideals? </a:t>
            </a:r>
            <a:br>
              <a:rPr lang="en-US" dirty="0"/>
            </a:br>
            <a:endParaRPr lang="en-US" dirty="0"/>
          </a:p>
        </p:txBody>
      </p:sp>
      <p:sp>
        <p:nvSpPr>
          <p:cNvPr id="3" name="Content Placeholder 2"/>
          <p:cNvSpPr>
            <a:spLocks noGrp="1"/>
          </p:cNvSpPr>
          <p:nvPr>
            <p:ph idx="1"/>
          </p:nvPr>
        </p:nvSpPr>
        <p:spPr>
          <a:xfrm>
            <a:off x="1009793" y="2662519"/>
            <a:ext cx="8946541" cy="4195481"/>
          </a:xfrm>
        </p:spPr>
        <p:txBody>
          <a:bodyPr>
            <a:normAutofit/>
          </a:bodyPr>
          <a:lstStyle/>
          <a:p>
            <a:pPr lvl="1"/>
            <a:r>
              <a:rPr lang="en-US" sz="2400" dirty="0"/>
              <a:t>A. It is never too late to give up your prejudices. </a:t>
            </a:r>
          </a:p>
          <a:p>
            <a:pPr lvl="1"/>
            <a:r>
              <a:rPr lang="en-US" sz="2400" dirty="0"/>
              <a:t>B. Beware of all enterprises that require new clothes. </a:t>
            </a:r>
          </a:p>
          <a:p>
            <a:pPr lvl="1"/>
            <a:r>
              <a:rPr lang="en-US" sz="2400" dirty="0"/>
              <a:t>C. On tops of mountains, as everywhere to hopeful souls, it is always morning. </a:t>
            </a:r>
          </a:p>
          <a:p>
            <a:pPr lvl="1"/>
            <a:r>
              <a:rPr lang="en-US" sz="2400" dirty="0"/>
              <a:t>D. Read the best books first, or you may not have a chance to read them at all.</a:t>
            </a:r>
          </a:p>
        </p:txBody>
      </p:sp>
    </p:spTree>
    <p:extLst>
      <p:ext uri="{BB962C8B-B14F-4D97-AF65-F5344CB8AC3E}">
        <p14:creationId xmlns:p14="http://schemas.microsoft.com/office/powerpoint/2010/main" val="13244413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ANSWER TO # 1 </a:t>
            </a:r>
            <a:endParaRPr lang="en-US" dirty="0"/>
          </a:p>
        </p:txBody>
      </p:sp>
      <p:sp>
        <p:nvSpPr>
          <p:cNvPr id="3" name="Content Placeholder 2"/>
          <p:cNvSpPr>
            <a:spLocks noGrp="1"/>
          </p:cNvSpPr>
          <p:nvPr>
            <p:ph idx="1"/>
          </p:nvPr>
        </p:nvSpPr>
        <p:spPr/>
        <p:txBody>
          <a:bodyPr>
            <a:normAutofit/>
          </a:bodyPr>
          <a:lstStyle/>
          <a:p>
            <a:r>
              <a:rPr lang="en-US" sz="2800" dirty="0"/>
              <a:t>To answer this question, you need to remember that transcendentalists believed in the unity of all beings, the innate goodness of humans, and the divinity found in nature. Choice </a:t>
            </a:r>
            <a:r>
              <a:rPr lang="en-US" sz="2800" b="1" dirty="0"/>
              <a:t>C, </a:t>
            </a:r>
            <a:r>
              <a:rPr lang="en-US" sz="2800" dirty="0"/>
              <a:t>which mentions all three of these aspects, is the BEST answer. The other three quotes make strong statements, but none discuss the ideas of nature and connectedness as well as </a:t>
            </a:r>
            <a:r>
              <a:rPr lang="en-US" sz="2800" b="1" dirty="0"/>
              <a:t>C.</a:t>
            </a:r>
          </a:p>
        </p:txBody>
      </p:sp>
    </p:spTree>
    <p:extLst>
      <p:ext uri="{BB962C8B-B14F-4D97-AF65-F5344CB8AC3E}">
        <p14:creationId xmlns:p14="http://schemas.microsoft.com/office/powerpoint/2010/main" val="26822308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does the imagery in the passage BEST suggest? </a:t>
            </a:r>
            <a:br>
              <a:rPr lang="en-US" dirty="0"/>
            </a:br>
            <a:endParaRPr lang="en-US" dirty="0"/>
          </a:p>
        </p:txBody>
      </p:sp>
      <p:sp>
        <p:nvSpPr>
          <p:cNvPr id="3" name="Content Placeholder 2"/>
          <p:cNvSpPr>
            <a:spLocks noGrp="1"/>
          </p:cNvSpPr>
          <p:nvPr>
            <p:ph idx="1"/>
          </p:nvPr>
        </p:nvSpPr>
        <p:spPr>
          <a:xfrm>
            <a:off x="1103312" y="2052918"/>
            <a:ext cx="8946541" cy="4472573"/>
          </a:xfrm>
        </p:spPr>
        <p:txBody>
          <a:bodyPr numCol="2">
            <a:normAutofit fontScale="92500"/>
          </a:bodyPr>
          <a:lstStyle/>
          <a:p>
            <a:r>
              <a:rPr lang="en-US" i="1" dirty="0"/>
              <a:t>The sun was up so high when I waked, that I judged it was after eight o’clock. I laid there in the grass and the cool shade, thinking about things and feeling rested and rather comfortable and satisfied. I could see the sun at one or two holes, but mostly it was big trees all about, and gloomy in there amongst them. There was freckled places on the ground where the light sifted down through the leaves, and the freckled places swapped about a little, showing there was a little breeze up there. </a:t>
            </a:r>
          </a:p>
          <a:p>
            <a:endParaRPr lang="en-US" dirty="0"/>
          </a:p>
          <a:p>
            <a:endParaRPr lang="en-US" dirty="0"/>
          </a:p>
          <a:p>
            <a:r>
              <a:rPr lang="en-US" dirty="0"/>
              <a:t>A. Huck understands the world by observing nature. </a:t>
            </a:r>
          </a:p>
          <a:p>
            <a:r>
              <a:rPr lang="en-US" dirty="0"/>
              <a:t>B. Huck is more comfortable indoors than in the woods. </a:t>
            </a:r>
          </a:p>
          <a:p>
            <a:r>
              <a:rPr lang="en-US" dirty="0"/>
              <a:t>C. Huck’s future is bright and hopeful. </a:t>
            </a:r>
          </a:p>
          <a:p>
            <a:r>
              <a:rPr lang="en-US" dirty="0"/>
              <a:t>D. Huck’s night has been long and restless.</a:t>
            </a:r>
          </a:p>
          <a:p>
            <a:endParaRPr lang="en-US" dirty="0"/>
          </a:p>
        </p:txBody>
      </p:sp>
    </p:spTree>
    <p:extLst>
      <p:ext uri="{BB962C8B-B14F-4D97-AF65-F5344CB8AC3E}">
        <p14:creationId xmlns:p14="http://schemas.microsoft.com/office/powerpoint/2010/main" val="34614242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Answer to # 2 </a:t>
            </a:r>
          </a:p>
        </p:txBody>
      </p:sp>
      <p:sp>
        <p:nvSpPr>
          <p:cNvPr id="3" name="Content Placeholder 2"/>
          <p:cNvSpPr>
            <a:spLocks noGrp="1"/>
          </p:cNvSpPr>
          <p:nvPr>
            <p:ph idx="1"/>
          </p:nvPr>
        </p:nvSpPr>
        <p:spPr/>
        <p:txBody>
          <a:bodyPr>
            <a:noAutofit/>
          </a:bodyPr>
          <a:lstStyle/>
          <a:p>
            <a:r>
              <a:rPr lang="en-US" sz="3200" dirty="0"/>
              <a:t>The correct answer choice, A, best describes the function of the imagery in the passage. The other answer choices are all inaccurate: he is clearly comfortable in the woods; in spite of the distant sunlight the overall scene is cool and gloomy; and he has obviously slept well because he is “rested and rather comfortable.”</a:t>
            </a:r>
          </a:p>
        </p:txBody>
      </p:sp>
    </p:spTree>
    <p:extLst>
      <p:ext uri="{BB962C8B-B14F-4D97-AF65-F5344CB8AC3E}">
        <p14:creationId xmlns:p14="http://schemas.microsoft.com/office/powerpoint/2010/main" val="30850728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TOTD </a:t>
            </a:r>
          </a:p>
        </p:txBody>
      </p:sp>
      <p:sp>
        <p:nvSpPr>
          <p:cNvPr id="3" name="Content Placeholder 2"/>
          <p:cNvSpPr>
            <a:spLocks noGrp="1"/>
          </p:cNvSpPr>
          <p:nvPr>
            <p:ph idx="1"/>
          </p:nvPr>
        </p:nvSpPr>
        <p:spPr/>
        <p:txBody>
          <a:bodyPr/>
          <a:lstStyle/>
          <a:p>
            <a:r>
              <a:rPr lang="en-US" dirty="0"/>
              <a:t>Complete the questions from the Literary Elements sheet.</a:t>
            </a:r>
          </a:p>
        </p:txBody>
      </p:sp>
    </p:spTree>
    <p:extLst>
      <p:ext uri="{BB962C8B-B14F-4D97-AF65-F5344CB8AC3E}">
        <p14:creationId xmlns:p14="http://schemas.microsoft.com/office/powerpoint/2010/main" val="16353685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18, 2017</a:t>
            </a:r>
          </a:p>
        </p:txBody>
      </p:sp>
      <p:sp>
        <p:nvSpPr>
          <p:cNvPr id="3" name="Content Placeholder 2"/>
          <p:cNvSpPr>
            <a:spLocks noGrp="1"/>
          </p:cNvSpPr>
          <p:nvPr>
            <p:ph idx="1"/>
          </p:nvPr>
        </p:nvSpPr>
        <p:spPr/>
        <p:txBody>
          <a:bodyPr>
            <a:normAutofit/>
          </a:bodyPr>
          <a:lstStyle/>
          <a:p>
            <a:r>
              <a:rPr lang="en-US" sz="4400" dirty="0"/>
              <a:t>By the end of today’s lesson I should be able to identify and analyze elements of poetry </a:t>
            </a:r>
          </a:p>
        </p:txBody>
      </p:sp>
    </p:spTree>
    <p:extLst>
      <p:ext uri="{BB962C8B-B14F-4D97-AF65-F5344CB8AC3E}">
        <p14:creationId xmlns:p14="http://schemas.microsoft.com/office/powerpoint/2010/main" val="24435652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Poetry and Rhyme </a:t>
            </a:r>
          </a:p>
        </p:txBody>
      </p:sp>
      <p:sp>
        <p:nvSpPr>
          <p:cNvPr id="3" name="Content Placeholder 2"/>
          <p:cNvSpPr>
            <a:spLocks noGrp="1"/>
          </p:cNvSpPr>
          <p:nvPr>
            <p:ph idx="1"/>
          </p:nvPr>
        </p:nvSpPr>
        <p:spPr/>
        <p:txBody>
          <a:bodyPr>
            <a:normAutofit/>
          </a:bodyPr>
          <a:lstStyle/>
          <a:p>
            <a:r>
              <a:rPr lang="en-US" sz="3600" dirty="0"/>
              <a:t>Rhyme. </a:t>
            </a:r>
          </a:p>
          <a:p>
            <a:pPr lvl="1"/>
            <a:r>
              <a:rPr lang="en-US" sz="3200" dirty="0"/>
              <a:t>Rhyme is the repetition of sounds, most commonly heard at the ends of lines in poetry, as in “Twinkle, twinkle, little star / how I wonder what you are.” • On the next slide, you will learn about different types of rhyme you will encounter when analyzing poetry on the EOCT</a:t>
            </a:r>
          </a:p>
        </p:txBody>
      </p:sp>
    </p:spTree>
    <p:extLst>
      <p:ext uri="{BB962C8B-B14F-4D97-AF65-F5344CB8AC3E}">
        <p14:creationId xmlns:p14="http://schemas.microsoft.com/office/powerpoint/2010/main" val="38697210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30952267"/>
              </p:ext>
            </p:extLst>
          </p:nvPr>
        </p:nvGraphicFramePr>
        <p:xfrm>
          <a:off x="467593" y="1190193"/>
          <a:ext cx="10287000" cy="5491480"/>
        </p:xfrm>
        <a:graphic>
          <a:graphicData uri="http://schemas.openxmlformats.org/drawingml/2006/table">
            <a:tbl>
              <a:tblPr firstRow="1" bandRow="1">
                <a:tableStyleId>{5C22544A-7EE6-4342-B048-85BDC9FD1C3A}</a:tableStyleId>
              </a:tblPr>
              <a:tblGrid>
                <a:gridCol w="34290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gridCol w="3429000">
                  <a:extLst>
                    <a:ext uri="{9D8B030D-6E8A-4147-A177-3AD203B41FA5}">
                      <a16:colId xmlns:a16="http://schemas.microsoft.com/office/drawing/2014/main" val="20002"/>
                    </a:ext>
                  </a:extLst>
                </a:gridCol>
              </a:tblGrid>
              <a:tr h="370840">
                <a:tc>
                  <a:txBody>
                    <a:bodyPr/>
                    <a:lstStyle/>
                    <a:p>
                      <a:r>
                        <a:rPr lang="en-US" dirty="0"/>
                        <a:t>Type</a:t>
                      </a:r>
                    </a:p>
                  </a:txBody>
                  <a:tcPr/>
                </a:tc>
                <a:tc>
                  <a:txBody>
                    <a:bodyPr/>
                    <a:lstStyle/>
                    <a:p>
                      <a:r>
                        <a:rPr lang="en-US" dirty="0"/>
                        <a:t>Definition</a:t>
                      </a:r>
                    </a:p>
                  </a:txBody>
                  <a:tcPr/>
                </a:tc>
                <a:tc>
                  <a:txBody>
                    <a:bodyPr/>
                    <a:lstStyle/>
                    <a:p>
                      <a:r>
                        <a:rPr lang="en-US" dirty="0"/>
                        <a:t>Example</a:t>
                      </a:r>
                    </a:p>
                  </a:txBody>
                  <a:tcPr/>
                </a:tc>
                <a:extLst>
                  <a:ext uri="{0D108BD9-81ED-4DB2-BD59-A6C34878D82A}">
                    <a16:rowId xmlns:a16="http://schemas.microsoft.com/office/drawing/2014/main" val="10000"/>
                  </a:ext>
                </a:extLst>
              </a:tr>
              <a:tr h="370840">
                <a:tc>
                  <a:txBody>
                    <a:bodyPr/>
                    <a:lstStyle/>
                    <a:p>
                      <a:r>
                        <a:rPr lang="en-US" dirty="0"/>
                        <a:t>End rhyme</a:t>
                      </a:r>
                    </a:p>
                  </a:txBody>
                  <a:tcPr/>
                </a:tc>
                <a:tc>
                  <a:txBody>
                    <a:bodyPr/>
                    <a:lstStyle/>
                    <a:p>
                      <a:r>
                        <a:rPr lang="en-US" dirty="0"/>
                        <a:t>Rhymes that occur at the end of a line of poetry; the most common type of rhyme</a:t>
                      </a:r>
                    </a:p>
                  </a:txBody>
                  <a:tcPr/>
                </a:tc>
                <a:tc>
                  <a:txBody>
                    <a:bodyPr/>
                    <a:lstStyle/>
                    <a:p>
                      <a:r>
                        <a:rPr lang="en-US" dirty="0"/>
                        <a:t>My dog was bad,</a:t>
                      </a:r>
                    </a:p>
                    <a:p>
                      <a:r>
                        <a:rPr lang="en-US" dirty="0"/>
                        <a:t>Now I am mad</a:t>
                      </a:r>
                    </a:p>
                  </a:txBody>
                  <a:tcPr/>
                </a:tc>
                <a:extLst>
                  <a:ext uri="{0D108BD9-81ED-4DB2-BD59-A6C34878D82A}">
                    <a16:rowId xmlns:a16="http://schemas.microsoft.com/office/drawing/2014/main" val="10001"/>
                  </a:ext>
                </a:extLst>
              </a:tr>
              <a:tr h="370840">
                <a:tc>
                  <a:txBody>
                    <a:bodyPr/>
                    <a:lstStyle/>
                    <a:p>
                      <a:r>
                        <a:rPr lang="en-US" dirty="0"/>
                        <a:t>Internal Rhyme</a:t>
                      </a:r>
                    </a:p>
                  </a:txBody>
                  <a:tcPr/>
                </a:tc>
                <a:tc>
                  <a:txBody>
                    <a:bodyPr/>
                    <a:lstStyle/>
                    <a:p>
                      <a:r>
                        <a:rPr lang="en-US" dirty="0"/>
                        <a:t>Rhyme occurring within a line of poetry</a:t>
                      </a:r>
                    </a:p>
                  </a:txBody>
                  <a:tcPr/>
                </a:tc>
                <a:tc>
                  <a:txBody>
                    <a:bodyPr/>
                    <a:lstStyle/>
                    <a:p>
                      <a:r>
                        <a:rPr lang="en-US" dirty="0"/>
                        <a:t>“Once upon a midnight dreary, while I pondered, weak and weary.” </a:t>
                      </a:r>
                    </a:p>
                  </a:txBody>
                  <a:tcPr/>
                </a:tc>
                <a:extLst>
                  <a:ext uri="{0D108BD9-81ED-4DB2-BD59-A6C34878D82A}">
                    <a16:rowId xmlns:a16="http://schemas.microsoft.com/office/drawing/2014/main" val="10002"/>
                  </a:ext>
                </a:extLst>
              </a:tr>
              <a:tr h="370840">
                <a:tc>
                  <a:txBody>
                    <a:bodyPr/>
                    <a:lstStyle/>
                    <a:p>
                      <a:r>
                        <a:rPr lang="en-US" dirty="0"/>
                        <a:t>Slant rhyme</a:t>
                      </a:r>
                    </a:p>
                  </a:txBody>
                  <a:tcPr/>
                </a:tc>
                <a:tc>
                  <a:txBody>
                    <a:bodyPr/>
                    <a:lstStyle/>
                    <a:p>
                      <a:r>
                        <a:rPr lang="en-US" dirty="0"/>
                        <a:t>The final consonant sounds are the same but the vowel sounds are different</a:t>
                      </a:r>
                    </a:p>
                  </a:txBody>
                  <a:tcPr/>
                </a:tc>
                <a:tc>
                  <a:txBody>
                    <a:bodyPr/>
                    <a:lstStyle/>
                    <a:p>
                      <a:r>
                        <a:rPr lang="en-US" dirty="0"/>
                        <a:t>Parable and shell, green and gone, bone and moon</a:t>
                      </a:r>
                    </a:p>
                  </a:txBody>
                  <a:tcPr/>
                </a:tc>
                <a:extLst>
                  <a:ext uri="{0D108BD9-81ED-4DB2-BD59-A6C34878D82A}">
                    <a16:rowId xmlns:a16="http://schemas.microsoft.com/office/drawing/2014/main" val="10003"/>
                  </a:ext>
                </a:extLst>
              </a:tr>
              <a:tr h="370840">
                <a:tc>
                  <a:txBody>
                    <a:bodyPr/>
                    <a:lstStyle/>
                    <a:p>
                      <a:r>
                        <a:rPr lang="en-US" dirty="0"/>
                        <a:t>Consonance</a:t>
                      </a:r>
                    </a:p>
                  </a:txBody>
                  <a:tcPr/>
                </a:tc>
                <a:tc>
                  <a:txBody>
                    <a:bodyPr/>
                    <a:lstStyle/>
                    <a:p>
                      <a:r>
                        <a:rPr lang="en-US" dirty="0"/>
                        <a:t>A kind of slant rhyme. Words have the same beginning and ending consonant sounds but a different vowel </a:t>
                      </a:r>
                    </a:p>
                  </a:txBody>
                  <a:tcPr/>
                </a:tc>
                <a:tc>
                  <a:txBody>
                    <a:bodyPr/>
                    <a:lstStyle/>
                    <a:p>
                      <a:r>
                        <a:rPr lang="en-US" dirty="0"/>
                        <a:t>Chitter and chatter, spoiled and spilled </a:t>
                      </a:r>
                    </a:p>
                  </a:txBody>
                  <a:tcPr/>
                </a:tc>
                <a:extLst>
                  <a:ext uri="{0D108BD9-81ED-4DB2-BD59-A6C34878D82A}">
                    <a16:rowId xmlns:a16="http://schemas.microsoft.com/office/drawing/2014/main" val="10004"/>
                  </a:ext>
                </a:extLst>
              </a:tr>
              <a:tr h="370840">
                <a:tc>
                  <a:txBody>
                    <a:bodyPr/>
                    <a:lstStyle/>
                    <a:p>
                      <a:r>
                        <a:rPr lang="en-US" dirty="0"/>
                        <a:t>Assonance</a:t>
                      </a:r>
                    </a:p>
                  </a:txBody>
                  <a:tcPr/>
                </a:tc>
                <a:tc>
                  <a:txBody>
                    <a:bodyPr/>
                    <a:lstStyle/>
                    <a:p>
                      <a:r>
                        <a:rPr lang="en-US" dirty="0"/>
                        <a:t>Uses repetition of similar vowel sounds. May occur in the initial vowel as in alliteration </a:t>
                      </a:r>
                    </a:p>
                  </a:txBody>
                  <a:tcPr/>
                </a:tc>
                <a:tc>
                  <a:txBody>
                    <a:bodyPr/>
                    <a:lstStyle/>
                    <a:p>
                      <a:r>
                        <a:rPr lang="en-US" dirty="0"/>
                        <a:t>All and awful, feet and sweep, lake and fate</a:t>
                      </a: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7825670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Rhyme scheme • </a:t>
            </a:r>
          </a:p>
        </p:txBody>
      </p:sp>
      <p:sp>
        <p:nvSpPr>
          <p:cNvPr id="3" name="Content Placeholder 2"/>
          <p:cNvSpPr>
            <a:spLocks noGrp="1"/>
          </p:cNvSpPr>
          <p:nvPr>
            <p:ph idx="1"/>
          </p:nvPr>
        </p:nvSpPr>
        <p:spPr/>
        <p:txBody>
          <a:bodyPr/>
          <a:lstStyle/>
          <a:p>
            <a:r>
              <a:rPr lang="en-US" dirty="0"/>
              <a:t>Rhyme scheme is the pattern of rhymes in a poem </a:t>
            </a:r>
          </a:p>
          <a:p>
            <a:r>
              <a:rPr lang="en-US" dirty="0"/>
              <a:t>• Fixed Form poetry usually follows a simple rhyme scheme (like </a:t>
            </a:r>
            <a:r>
              <a:rPr lang="en-US" dirty="0" err="1"/>
              <a:t>ababcdcd</a:t>
            </a:r>
            <a:r>
              <a:rPr lang="en-US" dirty="0"/>
              <a:t>) </a:t>
            </a:r>
          </a:p>
          <a:p>
            <a:r>
              <a:rPr lang="en-US" dirty="0"/>
              <a:t>• Free Form or Free verse follows no specific guidelines about rhyme, meter, or length. Free verse tries to capture the cadence of regular speech. Some stanzas may rhyme but not in a regular scheme </a:t>
            </a:r>
          </a:p>
          <a:p>
            <a:r>
              <a:rPr lang="en-US" dirty="0"/>
              <a:t>• Blank verse is a poem written in unrhymed iambic pentameter, a pattern of five iambic feet per line. An iambic foot is one unstressed syllable followed by a stressed syllable.</a:t>
            </a:r>
          </a:p>
        </p:txBody>
      </p:sp>
    </p:spTree>
    <p:extLst>
      <p:ext uri="{BB962C8B-B14F-4D97-AF65-F5344CB8AC3E}">
        <p14:creationId xmlns:p14="http://schemas.microsoft.com/office/powerpoint/2010/main" val="8809168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Additional Poetic Devices </a:t>
            </a:r>
          </a:p>
        </p:txBody>
      </p:sp>
      <p:sp>
        <p:nvSpPr>
          <p:cNvPr id="3" name="Content Placeholder 2"/>
          <p:cNvSpPr>
            <a:spLocks noGrp="1"/>
          </p:cNvSpPr>
          <p:nvPr>
            <p:ph idx="1"/>
          </p:nvPr>
        </p:nvSpPr>
        <p:spPr/>
        <p:txBody>
          <a:bodyPr/>
          <a:lstStyle/>
          <a:p>
            <a:r>
              <a:rPr lang="en-US" dirty="0"/>
              <a:t>Allusion: an implied or indirect reference to a person, placed for or thing </a:t>
            </a:r>
          </a:p>
          <a:p>
            <a:r>
              <a:rPr lang="en-US" dirty="0"/>
              <a:t>Conceit: an extended simile or metaphor </a:t>
            </a:r>
          </a:p>
          <a:p>
            <a:r>
              <a:rPr lang="en-US" dirty="0"/>
              <a:t>Metonymy: when the name of a thing is being substituted for another. White House and President </a:t>
            </a:r>
          </a:p>
          <a:p>
            <a:r>
              <a:rPr lang="en-US" dirty="0"/>
              <a:t>Synecdoche: a part is used to represent a whole. Wheels used to represent car (buy some new wheels)</a:t>
            </a:r>
          </a:p>
        </p:txBody>
      </p:sp>
    </p:spTree>
    <p:extLst>
      <p:ext uri="{BB962C8B-B14F-4D97-AF65-F5344CB8AC3E}">
        <p14:creationId xmlns:p14="http://schemas.microsoft.com/office/powerpoint/2010/main" val="37712733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17, 2017</a:t>
            </a:r>
          </a:p>
        </p:txBody>
      </p:sp>
      <p:sp>
        <p:nvSpPr>
          <p:cNvPr id="3" name="Content Placeholder 2"/>
          <p:cNvSpPr>
            <a:spLocks noGrp="1"/>
          </p:cNvSpPr>
          <p:nvPr>
            <p:ph idx="1"/>
          </p:nvPr>
        </p:nvSpPr>
        <p:spPr/>
        <p:txBody>
          <a:bodyPr>
            <a:normAutofit/>
          </a:bodyPr>
          <a:lstStyle/>
          <a:p>
            <a:r>
              <a:rPr lang="en-US" sz="2800" dirty="0"/>
              <a:t>Warm-Up: Fill in today’s goal on your Exit Ticket:</a:t>
            </a:r>
          </a:p>
          <a:p>
            <a:r>
              <a:rPr lang="en-US" sz="2800" dirty="0"/>
              <a:t>By the end of today’s lesson I should be able to identify, analyze, and apply knowledge of the structures of American fiction and provide evidence from a text to support my answers.</a:t>
            </a:r>
          </a:p>
        </p:txBody>
      </p:sp>
    </p:spTree>
    <p:extLst>
      <p:ext uri="{BB962C8B-B14F-4D97-AF65-F5344CB8AC3E}">
        <p14:creationId xmlns:p14="http://schemas.microsoft.com/office/powerpoint/2010/main" val="16202321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46112" y="452717"/>
            <a:ext cx="9403742" cy="6207855"/>
          </a:xfrm>
        </p:spPr>
        <p:txBody>
          <a:bodyPr numCol="2">
            <a:normAutofit/>
          </a:bodyPr>
          <a:lstStyle/>
          <a:p>
            <a:r>
              <a:rPr lang="en-US" i="1" dirty="0"/>
              <a:t>I WANDER’D lonely as a cloud That floats on high o’er vales and hills, When all at once I saw a crowd, A host, of golden daffodils; Beside the lake, beneath the trees, Fluttering and dancing in the breeze. Continuous as the stars that shine And twinkle on the Milky Way, They </a:t>
            </a:r>
            <a:r>
              <a:rPr lang="en-US" i="1" dirty="0" err="1"/>
              <a:t>stretch’d</a:t>
            </a:r>
            <a:r>
              <a:rPr lang="en-US" i="1" dirty="0"/>
              <a:t> in never-ending line Along the margin of a bay: Ten thousand saw I at a glance, Tossing their heads in sprightly dance. The waves beside them danced; but they Out-did the sparkling waves in glee: A poet could not but be gay, In such a jocund company: I gazed––and gazed––but little thought What wealth the show to me had brought: For oft, when on my couch I lie In vacant or in pensive mood, They flash upon that inward eye Which is the bliss of solitude; And then my heart with pleasure fills, And dances with the daffodils </a:t>
            </a:r>
          </a:p>
          <a:p>
            <a:r>
              <a:rPr lang="en-US" dirty="0"/>
              <a:t>Which feature of William Wordsworth’s poem “Daffodils” is an example of conceit? </a:t>
            </a:r>
          </a:p>
          <a:p>
            <a:pPr lvl="1"/>
            <a:r>
              <a:rPr lang="en-US" dirty="0"/>
              <a:t>A Daffodils are described as a crowd. </a:t>
            </a:r>
          </a:p>
          <a:p>
            <a:pPr lvl="1"/>
            <a:r>
              <a:rPr lang="en-US" dirty="0"/>
              <a:t>B Daffodils are described as happy.</a:t>
            </a:r>
          </a:p>
          <a:p>
            <a:pPr lvl="1"/>
            <a:r>
              <a:rPr lang="en-US" dirty="0"/>
              <a:t> C Daffodils are compared to stars. </a:t>
            </a:r>
          </a:p>
          <a:p>
            <a:pPr lvl="1"/>
            <a:r>
              <a:rPr lang="en-US" dirty="0"/>
              <a:t>D Daffodils are compared to dancers.</a:t>
            </a:r>
          </a:p>
        </p:txBody>
      </p:sp>
    </p:spTree>
    <p:extLst>
      <p:ext uri="{BB962C8B-B14F-4D97-AF65-F5344CB8AC3E}">
        <p14:creationId xmlns:p14="http://schemas.microsoft.com/office/powerpoint/2010/main" val="33928847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Answer </a:t>
            </a:r>
          </a:p>
        </p:txBody>
      </p:sp>
      <p:sp>
        <p:nvSpPr>
          <p:cNvPr id="3" name="Content Placeholder 2"/>
          <p:cNvSpPr>
            <a:spLocks noGrp="1"/>
          </p:cNvSpPr>
          <p:nvPr>
            <p:ph idx="1"/>
          </p:nvPr>
        </p:nvSpPr>
        <p:spPr/>
        <p:txBody>
          <a:bodyPr>
            <a:normAutofit/>
          </a:bodyPr>
          <a:lstStyle/>
          <a:p>
            <a:r>
              <a:rPr lang="en-US" sz="3600" dirty="0"/>
              <a:t>The correct answer is choice D. The daffodils are compared to dancers throughout the poem.</a:t>
            </a:r>
          </a:p>
        </p:txBody>
      </p:sp>
    </p:spTree>
    <p:extLst>
      <p:ext uri="{BB962C8B-B14F-4D97-AF65-F5344CB8AC3E}">
        <p14:creationId xmlns:p14="http://schemas.microsoft.com/office/powerpoint/2010/main" val="33270450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Soul Selects Her Own Society By: Emily Dickinson </a:t>
            </a:r>
            <a:br>
              <a:rPr lang="en-US" dirty="0"/>
            </a:br>
            <a:endParaRPr lang="en-US" dirty="0"/>
          </a:p>
        </p:txBody>
      </p:sp>
      <p:sp>
        <p:nvSpPr>
          <p:cNvPr id="3" name="Content Placeholder 2"/>
          <p:cNvSpPr>
            <a:spLocks noGrp="1"/>
          </p:cNvSpPr>
          <p:nvPr>
            <p:ph idx="1"/>
          </p:nvPr>
        </p:nvSpPr>
        <p:spPr>
          <a:xfrm>
            <a:off x="1103312" y="2052918"/>
            <a:ext cx="8946541" cy="4732346"/>
          </a:xfrm>
        </p:spPr>
        <p:txBody>
          <a:bodyPr numCol="2"/>
          <a:lstStyle/>
          <a:p>
            <a:r>
              <a:rPr lang="en-US" i="1" dirty="0"/>
              <a:t>The Soul selects her own Society— Then—shuts the Door— To her divine Majority— Present no more— </a:t>
            </a:r>
          </a:p>
          <a:p>
            <a:r>
              <a:rPr lang="en-US" i="1" dirty="0"/>
              <a:t>Unmoved—she notes the Chariots—pausing— At her low Gate—Unmoved—an Emperor be kneeling Upon her Mat—</a:t>
            </a:r>
          </a:p>
          <a:p>
            <a:r>
              <a:rPr lang="en-US" i="1" dirty="0"/>
              <a:t> I’ve know her—from an ample nation— Choose One— Then—close the Valves of her attention— Like Stone— </a:t>
            </a:r>
          </a:p>
          <a:p>
            <a:endParaRPr lang="en-US" dirty="0"/>
          </a:p>
          <a:p>
            <a:endParaRPr lang="en-US" dirty="0"/>
          </a:p>
          <a:p>
            <a:pPr marL="0" indent="0">
              <a:buNone/>
            </a:pPr>
            <a:endParaRPr lang="en-US" dirty="0"/>
          </a:p>
          <a:p>
            <a:r>
              <a:rPr lang="en-US" dirty="0"/>
              <a:t>Personification?</a:t>
            </a:r>
          </a:p>
          <a:p>
            <a:r>
              <a:rPr lang="en-US" dirty="0"/>
              <a:t>Metaphor?</a:t>
            </a:r>
          </a:p>
          <a:p>
            <a:r>
              <a:rPr lang="en-US" dirty="0"/>
              <a:t>Simile?</a:t>
            </a:r>
          </a:p>
          <a:p>
            <a:r>
              <a:rPr lang="en-US" dirty="0"/>
              <a:t>Tone? Examples.</a:t>
            </a:r>
          </a:p>
        </p:txBody>
      </p:sp>
    </p:spTree>
    <p:extLst>
      <p:ext uri="{BB962C8B-B14F-4D97-AF65-F5344CB8AC3E}">
        <p14:creationId xmlns:p14="http://schemas.microsoft.com/office/powerpoint/2010/main" val="41510385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Answers</a:t>
            </a:r>
          </a:p>
        </p:txBody>
      </p:sp>
      <p:sp>
        <p:nvSpPr>
          <p:cNvPr id="3" name="Content Placeholder 2"/>
          <p:cNvSpPr>
            <a:spLocks noGrp="1"/>
          </p:cNvSpPr>
          <p:nvPr>
            <p:ph idx="1"/>
          </p:nvPr>
        </p:nvSpPr>
        <p:spPr/>
        <p:txBody>
          <a:bodyPr/>
          <a:lstStyle/>
          <a:p>
            <a:r>
              <a:rPr lang="en-US" dirty="0"/>
              <a:t>Personification: the Soul “shuts the Door.”</a:t>
            </a:r>
          </a:p>
          <a:p>
            <a:r>
              <a:rPr lang="en-US" dirty="0"/>
              <a:t>Metaphor: Dickinson uses the entire poem as a metaphor. She compares an individual’s soul selecting the elements/companions of one’s own life to the person exerting free will. </a:t>
            </a:r>
          </a:p>
          <a:p>
            <a:r>
              <a:rPr lang="en-US" dirty="0"/>
              <a:t>Simile: “Then—close the Valves of her attention—</a:t>
            </a:r>
            <a:r>
              <a:rPr lang="en-US" u="sng" dirty="0"/>
              <a:t>Like</a:t>
            </a:r>
            <a:r>
              <a:rPr lang="en-US" dirty="0"/>
              <a:t> Stone”</a:t>
            </a:r>
          </a:p>
          <a:p>
            <a:r>
              <a:rPr lang="en-US" dirty="0"/>
              <a:t>Tone: This poem has a slightly serious tone. Words used by Dickinson which create imagery indicative of seriousness are “soul,” “divine Majesty,” and “ample nation.”</a:t>
            </a:r>
          </a:p>
        </p:txBody>
      </p:sp>
    </p:spTree>
    <p:extLst>
      <p:ext uri="{BB962C8B-B14F-4D97-AF65-F5344CB8AC3E}">
        <p14:creationId xmlns:p14="http://schemas.microsoft.com/office/powerpoint/2010/main" val="34926112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19, 2017</a:t>
            </a:r>
          </a:p>
        </p:txBody>
      </p:sp>
      <p:sp>
        <p:nvSpPr>
          <p:cNvPr id="3" name="Content Placeholder 2"/>
          <p:cNvSpPr>
            <a:spLocks noGrp="1"/>
          </p:cNvSpPr>
          <p:nvPr>
            <p:ph idx="1"/>
          </p:nvPr>
        </p:nvSpPr>
        <p:spPr/>
        <p:txBody>
          <a:bodyPr>
            <a:normAutofit/>
          </a:bodyPr>
          <a:lstStyle/>
          <a:p>
            <a:r>
              <a:rPr lang="en-US" sz="3200" dirty="0"/>
              <a:t>By the end of today’s lesson I should be able to identify and analyze elements of Drama and Theme</a:t>
            </a:r>
          </a:p>
        </p:txBody>
      </p:sp>
    </p:spTree>
    <p:extLst>
      <p:ext uri="{BB962C8B-B14F-4D97-AF65-F5344CB8AC3E}">
        <p14:creationId xmlns:p14="http://schemas.microsoft.com/office/powerpoint/2010/main" val="26896243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Two Common Types of Drama </a:t>
            </a:r>
          </a:p>
        </p:txBody>
      </p:sp>
      <p:sp>
        <p:nvSpPr>
          <p:cNvPr id="3" name="Content Placeholder 2"/>
          <p:cNvSpPr>
            <a:spLocks noGrp="1"/>
          </p:cNvSpPr>
          <p:nvPr>
            <p:ph idx="1"/>
          </p:nvPr>
        </p:nvSpPr>
        <p:spPr/>
        <p:txBody>
          <a:bodyPr>
            <a:normAutofit/>
          </a:bodyPr>
          <a:lstStyle/>
          <a:p>
            <a:r>
              <a:rPr lang="en-US" sz="3200" dirty="0"/>
              <a:t>A tragedy is a serious play that ends in disaster and sorrow. </a:t>
            </a:r>
          </a:p>
          <a:p>
            <a:r>
              <a:rPr lang="en-US" sz="3200" dirty="0"/>
              <a:t>A comedy is lighthearted play intended to amuse the audience. Comedies usually end happily.</a:t>
            </a:r>
          </a:p>
        </p:txBody>
      </p:sp>
    </p:spTree>
    <p:extLst>
      <p:ext uri="{BB962C8B-B14F-4D97-AF65-F5344CB8AC3E}">
        <p14:creationId xmlns:p14="http://schemas.microsoft.com/office/powerpoint/2010/main" val="24175538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Dramatic Irony • a situation in which the audience knows more than the character onstage</a:t>
            </a:r>
          </a:p>
        </p:txBody>
      </p:sp>
    </p:spTree>
    <p:extLst>
      <p:ext uri="{BB962C8B-B14F-4D97-AF65-F5344CB8AC3E}">
        <p14:creationId xmlns:p14="http://schemas.microsoft.com/office/powerpoint/2010/main" val="35759885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Which situation is an example of dramatic irony? </a:t>
            </a:r>
            <a:br>
              <a:rPr lang="en-US" dirty="0"/>
            </a:br>
            <a:r>
              <a:rPr lang="en-US" sz="2000" b="1" u="sng" dirty="0"/>
              <a:t>Dramatic Irony </a:t>
            </a:r>
            <a:r>
              <a:rPr lang="en-US" sz="2000" u="sng" dirty="0"/>
              <a:t>: a situation in which the audience knows more than the character onstage</a:t>
            </a:r>
            <a:br>
              <a:rPr lang="en-US" sz="2000" u="sng" dirty="0"/>
            </a:br>
            <a:br>
              <a:rPr lang="en-US" sz="2000" dirty="0"/>
            </a:br>
            <a:endParaRPr lang="en-US" dirty="0"/>
          </a:p>
        </p:txBody>
      </p:sp>
      <p:sp>
        <p:nvSpPr>
          <p:cNvPr id="3" name="Content Placeholder 2"/>
          <p:cNvSpPr>
            <a:spLocks noGrp="1"/>
          </p:cNvSpPr>
          <p:nvPr>
            <p:ph idx="1"/>
          </p:nvPr>
        </p:nvSpPr>
        <p:spPr>
          <a:xfrm>
            <a:off x="1104293" y="2375036"/>
            <a:ext cx="8946541" cy="4195481"/>
          </a:xfrm>
        </p:spPr>
        <p:txBody>
          <a:bodyPr>
            <a:normAutofit fontScale="92500"/>
          </a:bodyPr>
          <a:lstStyle/>
          <a:p>
            <a:pPr lvl="1"/>
            <a:r>
              <a:rPr lang="en-US" sz="2400" dirty="0"/>
              <a:t>A. A character’s secret is overheard by someone hiding in the room. The audience can see the eavesdropper, but the character cannot. </a:t>
            </a:r>
          </a:p>
          <a:p>
            <a:pPr lvl="1"/>
            <a:r>
              <a:rPr lang="en-US" sz="2400" dirty="0"/>
              <a:t>B. A character finishes a task and then says, “Thanks so much for all your help” to someone who has not offered any help. </a:t>
            </a:r>
          </a:p>
          <a:p>
            <a:pPr lvl="1"/>
            <a:r>
              <a:rPr lang="en-US" sz="2400" dirty="0"/>
              <a:t>C. A play is staged with a three-walled set depicting a living room. The characters are unaware of the audience viewing the action through the missing wall. </a:t>
            </a:r>
          </a:p>
          <a:p>
            <a:pPr lvl="1"/>
            <a:r>
              <a:rPr lang="en-US" sz="2400" dirty="0"/>
              <a:t>D. A play consists mainly of dialogue, spoken between two characters who sit in chairs upon an empty stage</a:t>
            </a:r>
            <a:r>
              <a:rPr lang="en-US" dirty="0"/>
              <a:t>.</a:t>
            </a:r>
          </a:p>
        </p:txBody>
      </p:sp>
    </p:spTree>
    <p:extLst>
      <p:ext uri="{BB962C8B-B14F-4D97-AF65-F5344CB8AC3E}">
        <p14:creationId xmlns:p14="http://schemas.microsoft.com/office/powerpoint/2010/main" val="24057830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ANSWER </a:t>
            </a:r>
          </a:p>
        </p:txBody>
      </p:sp>
      <p:sp>
        <p:nvSpPr>
          <p:cNvPr id="3" name="Content Placeholder 2"/>
          <p:cNvSpPr>
            <a:spLocks noGrp="1"/>
          </p:cNvSpPr>
          <p:nvPr>
            <p:ph idx="1"/>
          </p:nvPr>
        </p:nvSpPr>
        <p:spPr/>
        <p:txBody>
          <a:bodyPr>
            <a:normAutofit/>
          </a:bodyPr>
          <a:lstStyle/>
          <a:p>
            <a:r>
              <a:rPr lang="en-US" sz="2800" dirty="0"/>
              <a:t>The situation described in choice A is correct. Dramatic irony occurs when the audience knows something that a character does not know; viewers are “in on a secret” of which the character is unaware.</a:t>
            </a:r>
          </a:p>
        </p:txBody>
      </p:sp>
    </p:spTree>
    <p:extLst>
      <p:ext uri="{BB962C8B-B14F-4D97-AF65-F5344CB8AC3E}">
        <p14:creationId xmlns:p14="http://schemas.microsoft.com/office/powerpoint/2010/main" val="28255478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A playwright wants an actor to deliver a line with a grimace, showing that he disapproves of the words he is saying. What dramatic device would the playwright use? </a:t>
            </a:r>
          </a:p>
        </p:txBody>
      </p:sp>
      <p:sp>
        <p:nvSpPr>
          <p:cNvPr id="3" name="Content Placeholder 2"/>
          <p:cNvSpPr>
            <a:spLocks noGrp="1"/>
          </p:cNvSpPr>
          <p:nvPr>
            <p:ph idx="1"/>
          </p:nvPr>
        </p:nvSpPr>
        <p:spPr>
          <a:xfrm>
            <a:off x="646111" y="2562073"/>
            <a:ext cx="8946541" cy="4195481"/>
          </a:xfrm>
        </p:spPr>
        <p:txBody>
          <a:bodyPr>
            <a:normAutofit/>
          </a:bodyPr>
          <a:lstStyle/>
          <a:p>
            <a:r>
              <a:rPr lang="en-US" sz="2800" dirty="0"/>
              <a:t>A. dramatic irony</a:t>
            </a:r>
          </a:p>
          <a:p>
            <a:r>
              <a:rPr lang="en-US" sz="2800" dirty="0"/>
              <a:t>B. Expressionism</a:t>
            </a:r>
          </a:p>
          <a:p>
            <a:r>
              <a:rPr lang="en-US" sz="2800" dirty="0"/>
              <a:t>C. Stage directions</a:t>
            </a:r>
          </a:p>
          <a:p>
            <a:r>
              <a:rPr lang="en-US" sz="2800" dirty="0"/>
              <a:t>D. minimalism</a:t>
            </a:r>
          </a:p>
        </p:txBody>
      </p:sp>
    </p:spTree>
    <p:extLst>
      <p:ext uri="{BB962C8B-B14F-4D97-AF65-F5344CB8AC3E}">
        <p14:creationId xmlns:p14="http://schemas.microsoft.com/office/powerpoint/2010/main" val="147242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STRATEGY BOX––Know the Lingo • </a:t>
            </a:r>
          </a:p>
        </p:txBody>
      </p:sp>
      <p:sp>
        <p:nvSpPr>
          <p:cNvPr id="3" name="Content Placeholder 2"/>
          <p:cNvSpPr>
            <a:spLocks noGrp="1"/>
          </p:cNvSpPr>
          <p:nvPr>
            <p:ph idx="1"/>
          </p:nvPr>
        </p:nvSpPr>
        <p:spPr/>
        <p:txBody>
          <a:bodyPr>
            <a:normAutofit/>
          </a:bodyPr>
          <a:lstStyle/>
          <a:p>
            <a:r>
              <a:rPr lang="en-US" sz="2400" dirty="0"/>
              <a:t>Some of the questions on the American Literature and Composition EOCT will test your knowledge of common basic literary terms. If you understand what these terms mean, you will be able to better answer these questions. • Study the terms until you are comfortable with them. Learning these literary terms will help you on more than just the EOCT. If you think about them whenever you read, you will begin to understand the many facets of literature.</a:t>
            </a:r>
          </a:p>
        </p:txBody>
      </p:sp>
    </p:spTree>
    <p:extLst>
      <p:ext uri="{BB962C8B-B14F-4D97-AF65-F5344CB8AC3E}">
        <p14:creationId xmlns:p14="http://schemas.microsoft.com/office/powerpoint/2010/main" val="400068032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Theme vs. Main Idea </a:t>
            </a:r>
          </a:p>
          <a:p>
            <a:r>
              <a:rPr lang="en-US" dirty="0"/>
              <a:t>The following slides will focus on THEME which is an important element on the EOCT</a:t>
            </a:r>
          </a:p>
        </p:txBody>
      </p:sp>
    </p:spTree>
    <p:extLst>
      <p:ext uri="{BB962C8B-B14F-4D97-AF65-F5344CB8AC3E}">
        <p14:creationId xmlns:p14="http://schemas.microsoft.com/office/powerpoint/2010/main" val="28274069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Theme</a:t>
            </a:r>
          </a:p>
        </p:txBody>
      </p:sp>
      <p:sp>
        <p:nvSpPr>
          <p:cNvPr id="3" name="Content Placeholder 2"/>
          <p:cNvSpPr>
            <a:spLocks noGrp="1"/>
          </p:cNvSpPr>
          <p:nvPr>
            <p:ph idx="1"/>
          </p:nvPr>
        </p:nvSpPr>
        <p:spPr/>
        <p:txBody>
          <a:bodyPr/>
          <a:lstStyle/>
          <a:p>
            <a:r>
              <a:rPr lang="en-US" dirty="0"/>
              <a:t>The theme is the central idea or lesson of a text </a:t>
            </a:r>
          </a:p>
          <a:p>
            <a:r>
              <a:rPr lang="en-US" dirty="0"/>
              <a:t>The theme is NOT </a:t>
            </a:r>
          </a:p>
          <a:p>
            <a:pPr lvl="1"/>
            <a:r>
              <a:rPr lang="en-US" dirty="0"/>
              <a:t>• The main idea which focuses only on the direct textual words </a:t>
            </a:r>
          </a:p>
          <a:p>
            <a:pPr lvl="1"/>
            <a:r>
              <a:rPr lang="en-US" dirty="0"/>
              <a:t>• The same as the plot (events in the story)</a:t>
            </a:r>
          </a:p>
        </p:txBody>
      </p:sp>
    </p:spTree>
    <p:extLst>
      <p:ext uri="{BB962C8B-B14F-4D97-AF65-F5344CB8AC3E}">
        <p14:creationId xmlns:p14="http://schemas.microsoft.com/office/powerpoint/2010/main" val="8315456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Still Confused about Theme?</a:t>
            </a:r>
          </a:p>
        </p:txBody>
      </p:sp>
      <p:sp>
        <p:nvSpPr>
          <p:cNvPr id="3" name="Content Placeholder 2"/>
          <p:cNvSpPr>
            <a:spLocks noGrp="1"/>
          </p:cNvSpPr>
          <p:nvPr>
            <p:ph idx="1"/>
          </p:nvPr>
        </p:nvSpPr>
        <p:spPr/>
        <p:txBody>
          <a:bodyPr/>
          <a:lstStyle/>
          <a:p>
            <a:r>
              <a:rPr lang="en-US" dirty="0"/>
              <a:t>Here are some more points to consider: </a:t>
            </a:r>
          </a:p>
          <a:p>
            <a:pPr lvl="1"/>
            <a:r>
              <a:rPr lang="en-US" dirty="0"/>
              <a:t>• Does the title suggest the theme? </a:t>
            </a:r>
          </a:p>
          <a:p>
            <a:pPr lvl="1"/>
            <a:r>
              <a:rPr lang="en-US" dirty="0"/>
              <a:t>• How does the main character change by the end of the passage? </a:t>
            </a:r>
          </a:p>
          <a:p>
            <a:pPr lvl="1"/>
            <a:r>
              <a:rPr lang="en-US" dirty="0"/>
              <a:t>• Does the change reflect the theme? </a:t>
            </a:r>
          </a:p>
          <a:p>
            <a:pPr lvl="1"/>
            <a:r>
              <a:rPr lang="en-US" dirty="0"/>
              <a:t>• Are there any symbols in the work? (Symbols are often clues to the theme.)</a:t>
            </a:r>
          </a:p>
        </p:txBody>
      </p:sp>
    </p:spTree>
    <p:extLst>
      <p:ext uri="{BB962C8B-B14F-4D97-AF65-F5344CB8AC3E}">
        <p14:creationId xmlns:p14="http://schemas.microsoft.com/office/powerpoint/2010/main" val="31236902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Common Universal Themes</a:t>
            </a:r>
          </a:p>
        </p:txBody>
      </p:sp>
      <p:sp>
        <p:nvSpPr>
          <p:cNvPr id="3" name="Content Placeholder 2"/>
          <p:cNvSpPr>
            <a:spLocks noGrp="1"/>
          </p:cNvSpPr>
          <p:nvPr>
            <p:ph idx="1"/>
          </p:nvPr>
        </p:nvSpPr>
        <p:spPr/>
        <p:txBody>
          <a:bodyPr/>
          <a:lstStyle/>
          <a:p>
            <a:r>
              <a:rPr lang="en-US" dirty="0"/>
              <a:t>• American Individualism </a:t>
            </a:r>
          </a:p>
          <a:p>
            <a:r>
              <a:rPr lang="en-US" dirty="0"/>
              <a:t>• American Dream </a:t>
            </a:r>
          </a:p>
          <a:p>
            <a:r>
              <a:rPr lang="en-US" dirty="0"/>
              <a:t>• Cultural Diversity </a:t>
            </a:r>
          </a:p>
          <a:p>
            <a:r>
              <a:rPr lang="en-US" dirty="0"/>
              <a:t>• Tolerance </a:t>
            </a:r>
          </a:p>
        </p:txBody>
      </p:sp>
    </p:spTree>
    <p:extLst>
      <p:ext uri="{BB962C8B-B14F-4D97-AF65-F5344CB8AC3E}">
        <p14:creationId xmlns:p14="http://schemas.microsoft.com/office/powerpoint/2010/main" val="260621946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Which universal theme of American literature is MOST apparent in both passages? </a:t>
            </a:r>
          </a:p>
        </p:txBody>
      </p:sp>
      <p:sp>
        <p:nvSpPr>
          <p:cNvPr id="3" name="Content Placeholder 2"/>
          <p:cNvSpPr>
            <a:spLocks noGrp="1"/>
          </p:cNvSpPr>
          <p:nvPr>
            <p:ph idx="1"/>
          </p:nvPr>
        </p:nvSpPr>
        <p:spPr>
          <a:xfrm>
            <a:off x="1104293" y="2437382"/>
            <a:ext cx="8946541" cy="4195481"/>
          </a:xfrm>
        </p:spPr>
        <p:txBody>
          <a:bodyPr numCol="2"/>
          <a:lstStyle/>
          <a:p>
            <a:r>
              <a:rPr lang="en-US" dirty="0"/>
              <a:t>I was looking for myself and asking everyone except myself questions which I, and only I, could answer. It took me a long time and much painful boomeranging of my expectations to achieve a realization that everyone else seems to have been born with: That I am nobody but myself.</a:t>
            </a:r>
          </a:p>
          <a:p>
            <a:endParaRPr lang="en-US" dirty="0"/>
          </a:p>
          <a:p>
            <a:endParaRPr lang="en-US" dirty="0"/>
          </a:p>
          <a:p>
            <a:r>
              <a:rPr lang="en-US" dirty="0"/>
              <a:t>[Mr. </a:t>
            </a:r>
            <a:r>
              <a:rPr lang="en-US" dirty="0" err="1"/>
              <a:t>Pontellier</a:t>
            </a:r>
            <a:r>
              <a:rPr lang="en-US" dirty="0"/>
              <a:t>] could see plainly that [his wife] was not herself. That is, he could see that she was becoming herself and daily casting aside that fictitious self which we assume like a garment with which to appear before the world. </a:t>
            </a:r>
          </a:p>
          <a:p>
            <a:endParaRPr lang="en-US" dirty="0"/>
          </a:p>
        </p:txBody>
      </p:sp>
    </p:spTree>
    <p:extLst>
      <p:ext uri="{BB962C8B-B14F-4D97-AF65-F5344CB8AC3E}">
        <p14:creationId xmlns:p14="http://schemas.microsoft.com/office/powerpoint/2010/main" val="366864389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20, 2017 </a:t>
            </a:r>
          </a:p>
        </p:txBody>
      </p:sp>
      <p:sp>
        <p:nvSpPr>
          <p:cNvPr id="3" name="Content Placeholder 2"/>
          <p:cNvSpPr>
            <a:spLocks noGrp="1"/>
          </p:cNvSpPr>
          <p:nvPr>
            <p:ph idx="1"/>
          </p:nvPr>
        </p:nvSpPr>
        <p:spPr/>
        <p:txBody>
          <a:bodyPr/>
          <a:lstStyle/>
          <a:p>
            <a:r>
              <a:rPr lang="en-US" dirty="0"/>
              <a:t>By the end of today’s lesson I should be able to Relate literary works to their historical setting or to their contemporary context AND Identify important ideas and locate support for those concepts within the text</a:t>
            </a:r>
          </a:p>
        </p:txBody>
      </p:sp>
    </p:spTree>
    <p:extLst>
      <p:ext uri="{BB962C8B-B14F-4D97-AF65-F5344CB8AC3E}">
        <p14:creationId xmlns:p14="http://schemas.microsoft.com/office/powerpoint/2010/main" val="370878116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Tone Is___ </a:t>
            </a:r>
          </a:p>
        </p:txBody>
      </p:sp>
      <p:sp>
        <p:nvSpPr>
          <p:cNvPr id="3" name="Content Placeholder 2"/>
          <p:cNvSpPr>
            <a:spLocks noGrp="1"/>
          </p:cNvSpPr>
          <p:nvPr>
            <p:ph idx="1"/>
          </p:nvPr>
        </p:nvSpPr>
        <p:spPr/>
        <p:txBody>
          <a:bodyPr/>
          <a:lstStyle/>
          <a:p>
            <a:r>
              <a:rPr lang="en-US" dirty="0"/>
              <a:t>• The author’s attitude in a piece of writing </a:t>
            </a:r>
          </a:p>
          <a:p>
            <a:r>
              <a:rPr lang="en-US" dirty="0"/>
              <a:t>• How the author feels about the subject of their writing</a:t>
            </a:r>
          </a:p>
        </p:txBody>
      </p:sp>
    </p:spTree>
    <p:extLst>
      <p:ext uri="{BB962C8B-B14F-4D97-AF65-F5344CB8AC3E}">
        <p14:creationId xmlns:p14="http://schemas.microsoft.com/office/powerpoint/2010/main" val="382728083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Passage 1: What is the tone?</a:t>
            </a:r>
          </a:p>
        </p:txBody>
      </p:sp>
      <p:sp>
        <p:nvSpPr>
          <p:cNvPr id="3" name="Content Placeholder 2"/>
          <p:cNvSpPr>
            <a:spLocks noGrp="1"/>
          </p:cNvSpPr>
          <p:nvPr>
            <p:ph idx="1"/>
          </p:nvPr>
        </p:nvSpPr>
        <p:spPr/>
        <p:txBody>
          <a:bodyPr/>
          <a:lstStyle/>
          <a:p>
            <a:r>
              <a:rPr lang="en-US" dirty="0"/>
              <a:t>The woman trudged through the heavy snow, struggling against the wind, her face shielded by a thick gray scarf. She kept her face down, her eyelids nearly closed, dark slits in a pale white face. Her shoulders sagged as if laden with a heavy burden, yet her arms were empty.</a:t>
            </a:r>
          </a:p>
        </p:txBody>
      </p:sp>
    </p:spTree>
    <p:extLst>
      <p:ext uri="{BB962C8B-B14F-4D97-AF65-F5344CB8AC3E}">
        <p14:creationId xmlns:p14="http://schemas.microsoft.com/office/powerpoint/2010/main" val="135765452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Passage 2: What is the tone of this passage?</a:t>
            </a:r>
          </a:p>
        </p:txBody>
      </p:sp>
      <p:sp>
        <p:nvSpPr>
          <p:cNvPr id="3" name="Content Placeholder 2"/>
          <p:cNvSpPr>
            <a:spLocks noGrp="1"/>
          </p:cNvSpPr>
          <p:nvPr>
            <p:ph idx="1"/>
          </p:nvPr>
        </p:nvSpPr>
        <p:spPr/>
        <p:txBody>
          <a:bodyPr/>
          <a:lstStyle/>
          <a:p>
            <a:r>
              <a:rPr lang="en-US" dirty="0"/>
              <a:t>• The woman danced across the snow, her feet barely leaving prints, her arms lifted upward, embracing the wind. She flung back her head and tossed her red hat into the air, lifting her face into the driving snow and allowing the snowflakes to caress her skin.</a:t>
            </a:r>
          </a:p>
        </p:txBody>
      </p:sp>
    </p:spTree>
    <p:extLst>
      <p:ext uri="{BB962C8B-B14F-4D97-AF65-F5344CB8AC3E}">
        <p14:creationId xmlns:p14="http://schemas.microsoft.com/office/powerpoint/2010/main" val="417265597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Which line best illustrates the passage’s gloomy tone?</a:t>
            </a:r>
          </a:p>
        </p:txBody>
      </p:sp>
      <p:sp>
        <p:nvSpPr>
          <p:cNvPr id="3" name="Content Placeholder 2"/>
          <p:cNvSpPr>
            <a:spLocks noGrp="1"/>
          </p:cNvSpPr>
          <p:nvPr>
            <p:ph idx="1"/>
          </p:nvPr>
        </p:nvSpPr>
        <p:spPr/>
        <p:txBody>
          <a:bodyPr/>
          <a:lstStyle/>
          <a:p>
            <a:r>
              <a:rPr lang="en-US" dirty="0"/>
              <a:t>• </a:t>
            </a:r>
            <a:r>
              <a:rPr lang="en-US" u="sng" dirty="0"/>
              <a:t>A)Laurie lay luxuriously swinging to and fro </a:t>
            </a:r>
            <a:r>
              <a:rPr lang="en-US" dirty="0"/>
              <a:t>in his hammock one warm September afternoon, wondering what his neighbors were about, but too lazy to go and find out. He was in one of his moods; for </a:t>
            </a:r>
            <a:r>
              <a:rPr lang="en-US" u="sng" dirty="0"/>
              <a:t>B)the day had been both unprofitable and unsatisfactory</a:t>
            </a:r>
            <a:r>
              <a:rPr lang="en-US" dirty="0"/>
              <a:t>, and he was wishing he could live it over again. The hot weather made him indolent, and </a:t>
            </a:r>
            <a:r>
              <a:rPr lang="en-US" u="sng" dirty="0"/>
              <a:t>C)he had shirked his studies, tried Mr. Brooke’s patience to the utmost, displeased his grandfather by practicing half the afternoon, frightened the maid-servants half out of their wits by mischievously hinting that one of his dogs was going mad</a:t>
            </a:r>
            <a:r>
              <a:rPr lang="en-US" dirty="0"/>
              <a:t>, and, after high words with the stableman about some fancied neglect of his horse, </a:t>
            </a:r>
            <a:r>
              <a:rPr lang="en-US" u="sng" dirty="0"/>
              <a:t>D)he had flung himself into his hammock, to fume over the stupidity of the world in general</a:t>
            </a:r>
            <a:r>
              <a:rPr lang="en-US" dirty="0"/>
              <a:t>.</a:t>
            </a:r>
          </a:p>
        </p:txBody>
      </p:sp>
    </p:spTree>
    <p:extLst>
      <p:ext uri="{BB962C8B-B14F-4D97-AF65-F5344CB8AC3E}">
        <p14:creationId xmlns:p14="http://schemas.microsoft.com/office/powerpoint/2010/main" val="40870701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MOST COMMON LITERARY TERMS ON</a:t>
            </a:r>
            <a:br>
              <a:rPr lang="en-US" sz="3600" dirty="0"/>
            </a:br>
            <a:r>
              <a:rPr lang="en-US" sz="3600" dirty="0"/>
              <a:t>AMERICAN LIT EOCT (5 min)</a:t>
            </a:r>
          </a:p>
        </p:txBody>
      </p:sp>
      <p:sp>
        <p:nvSpPr>
          <p:cNvPr id="3" name="Content Placeholder 2"/>
          <p:cNvSpPr>
            <a:spLocks noGrp="1"/>
          </p:cNvSpPr>
          <p:nvPr>
            <p:ph idx="1"/>
          </p:nvPr>
        </p:nvSpPr>
        <p:spPr/>
        <p:txBody>
          <a:bodyPr>
            <a:normAutofit/>
          </a:bodyPr>
          <a:lstStyle/>
          <a:p>
            <a:pPr marL="0" indent="0">
              <a:buNone/>
            </a:pPr>
            <a:endParaRPr lang="en-US" dirty="0"/>
          </a:p>
          <a:p>
            <a:r>
              <a:rPr lang="en-US" dirty="0"/>
              <a:t>1. ALLITERATION 			9. PERSONIFICATION</a:t>
            </a:r>
          </a:p>
          <a:p>
            <a:r>
              <a:rPr lang="en-US" dirty="0"/>
              <a:t>2. FLASHBACK 				10. PUN</a:t>
            </a:r>
          </a:p>
          <a:p>
            <a:r>
              <a:rPr lang="en-US" dirty="0"/>
              <a:t>3. FORESHADOWING 		11. REFRAIN</a:t>
            </a:r>
          </a:p>
          <a:p>
            <a:r>
              <a:rPr lang="en-US" dirty="0"/>
              <a:t>4. HYPERBOLE 				12. REPETITION</a:t>
            </a:r>
          </a:p>
          <a:p>
            <a:r>
              <a:rPr lang="en-US" dirty="0"/>
              <a:t>5. IRONY 					13. SIMILE</a:t>
            </a:r>
          </a:p>
          <a:p>
            <a:r>
              <a:rPr lang="en-US" dirty="0"/>
              <a:t>6. METAPHOR 				14. SYMBOL</a:t>
            </a:r>
          </a:p>
          <a:p>
            <a:r>
              <a:rPr lang="en-US" dirty="0"/>
              <a:t>7. ONOMATOPOEIA 		15. TONE</a:t>
            </a:r>
          </a:p>
          <a:p>
            <a:r>
              <a:rPr lang="en-US" dirty="0"/>
              <a:t>8. UNDERSTATEMENT 		16. PARADOX</a:t>
            </a:r>
          </a:p>
        </p:txBody>
      </p:sp>
    </p:spTree>
    <p:extLst>
      <p:ext uri="{BB962C8B-B14F-4D97-AF65-F5344CB8AC3E}">
        <p14:creationId xmlns:p14="http://schemas.microsoft.com/office/powerpoint/2010/main" val="337886359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Answer</a:t>
            </a:r>
          </a:p>
        </p:txBody>
      </p:sp>
      <p:sp>
        <p:nvSpPr>
          <p:cNvPr id="3" name="Content Placeholder 2"/>
          <p:cNvSpPr>
            <a:spLocks noGrp="1"/>
          </p:cNvSpPr>
          <p:nvPr>
            <p:ph idx="1"/>
          </p:nvPr>
        </p:nvSpPr>
        <p:spPr/>
        <p:txBody>
          <a:bodyPr/>
          <a:lstStyle/>
          <a:p>
            <a:r>
              <a:rPr lang="en-US" dirty="0"/>
              <a:t>• choice D is the best answer because it most thoroughly and vividly reflects the overall tone</a:t>
            </a:r>
          </a:p>
        </p:txBody>
      </p:sp>
    </p:spTree>
    <p:extLst>
      <p:ext uri="{BB962C8B-B14F-4D97-AF65-F5344CB8AC3E}">
        <p14:creationId xmlns:p14="http://schemas.microsoft.com/office/powerpoint/2010/main" val="60907712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 the words of this passage suggest?</a:t>
            </a:r>
          </a:p>
        </p:txBody>
      </p:sp>
      <p:sp>
        <p:nvSpPr>
          <p:cNvPr id="3" name="Content Placeholder 2"/>
          <p:cNvSpPr>
            <a:spLocks noGrp="1"/>
          </p:cNvSpPr>
          <p:nvPr>
            <p:ph idx="1"/>
          </p:nvPr>
        </p:nvSpPr>
        <p:spPr/>
        <p:txBody>
          <a:bodyPr numCol="2">
            <a:noAutofit/>
          </a:bodyPr>
          <a:lstStyle/>
          <a:p>
            <a:r>
              <a:rPr lang="en-US" sz="2800" dirty="0"/>
              <a:t>I kept as still as I could. Nothing happened. I did not expect anything to happen. I was something that lay under the sun and felt it, like the pumpkins, and I did not want to be anything more. I was entirely happy.</a:t>
            </a:r>
          </a:p>
          <a:p>
            <a:pPr marL="0" indent="0">
              <a:buNone/>
            </a:pPr>
            <a:endParaRPr lang="en-US" sz="2800" dirty="0"/>
          </a:p>
          <a:p>
            <a:pPr lvl="1"/>
            <a:r>
              <a:rPr lang="en-US" sz="2400" dirty="0"/>
              <a:t>A The narrator enjoys fall weather. </a:t>
            </a:r>
          </a:p>
          <a:p>
            <a:pPr lvl="1"/>
            <a:r>
              <a:rPr lang="en-US" sz="2400" dirty="0"/>
              <a:t>B The narrator is at peace with nature. </a:t>
            </a:r>
          </a:p>
          <a:p>
            <a:pPr lvl="1"/>
            <a:r>
              <a:rPr lang="en-US" sz="2400" dirty="0"/>
              <a:t>C The narrator loves gardens. </a:t>
            </a:r>
          </a:p>
          <a:p>
            <a:pPr lvl="1"/>
            <a:r>
              <a:rPr lang="en-US" sz="2400" dirty="0"/>
              <a:t>D The narrator is tired from traveling</a:t>
            </a:r>
          </a:p>
        </p:txBody>
      </p:sp>
    </p:spTree>
    <p:extLst>
      <p:ext uri="{BB962C8B-B14F-4D97-AF65-F5344CB8AC3E}">
        <p14:creationId xmlns:p14="http://schemas.microsoft.com/office/powerpoint/2010/main" val="371160211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Answer</a:t>
            </a:r>
          </a:p>
        </p:txBody>
      </p:sp>
      <p:sp>
        <p:nvSpPr>
          <p:cNvPr id="3" name="Content Placeholder 2"/>
          <p:cNvSpPr>
            <a:spLocks noGrp="1"/>
          </p:cNvSpPr>
          <p:nvPr>
            <p:ph idx="1"/>
          </p:nvPr>
        </p:nvSpPr>
        <p:spPr/>
        <p:txBody>
          <a:bodyPr>
            <a:normAutofit/>
          </a:bodyPr>
          <a:lstStyle/>
          <a:p>
            <a:r>
              <a:rPr lang="en-US" sz="3200" dirty="0"/>
              <a:t>Because you have already answered the question with “outdoor contentment and relaxation,” you can quickly identify </a:t>
            </a:r>
            <a:r>
              <a:rPr lang="en-US" sz="3200" b="1" dirty="0"/>
              <a:t>B</a:t>
            </a:r>
            <a:r>
              <a:rPr lang="en-US" sz="3200" dirty="0"/>
              <a:t> as the correct answer.</a:t>
            </a:r>
          </a:p>
        </p:txBody>
      </p:sp>
    </p:spTree>
    <p:extLst>
      <p:ext uri="{BB962C8B-B14F-4D97-AF65-F5344CB8AC3E}">
        <p14:creationId xmlns:p14="http://schemas.microsoft.com/office/powerpoint/2010/main" val="74865670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8565870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Activity 1 (5 min) • Look at your list of the 16 most common literary terms on the EOCT • Using the RED, YELLOW, AND GREEN MARKERS/PENCILS, underline each word according the key below. </a:t>
            </a:r>
          </a:p>
          <a:p>
            <a:r>
              <a:rPr lang="en-US" sz="2800" dirty="0">
                <a:solidFill>
                  <a:srgbClr val="FF0000"/>
                </a:solidFill>
              </a:rPr>
              <a:t>RED</a:t>
            </a:r>
            <a:r>
              <a:rPr lang="en-US" sz="2800" dirty="0"/>
              <a:t> = I DO NOT KNOW HOW TO IDENTIFY THIS TERM IN LITERATURE </a:t>
            </a:r>
          </a:p>
          <a:p>
            <a:r>
              <a:rPr lang="en-US" sz="2800" dirty="0">
                <a:solidFill>
                  <a:srgbClr val="FFFF00"/>
                </a:solidFill>
              </a:rPr>
              <a:t>YELLOW</a:t>
            </a:r>
            <a:r>
              <a:rPr lang="en-US" sz="2800" dirty="0"/>
              <a:t> = I MIGHT BE ABLE TO IDENTIFY THIS TERM IN LITERATURE </a:t>
            </a:r>
          </a:p>
          <a:p>
            <a:r>
              <a:rPr lang="en-US" sz="2800" dirty="0">
                <a:solidFill>
                  <a:srgbClr val="00B050"/>
                </a:solidFill>
              </a:rPr>
              <a:t>GREEN </a:t>
            </a:r>
            <a:r>
              <a:rPr lang="en-US" sz="2800" dirty="0"/>
              <a:t>= I KNOW THIS TERM WELL AND CAN IDENTIFY IT EASILY IN LITERATURE</a:t>
            </a:r>
          </a:p>
        </p:txBody>
      </p:sp>
    </p:spTree>
    <p:extLst>
      <p:ext uri="{BB962C8B-B14F-4D97-AF65-F5344CB8AC3E}">
        <p14:creationId xmlns:p14="http://schemas.microsoft.com/office/powerpoint/2010/main" val="10021573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Activity 1 </a:t>
            </a:r>
            <a:r>
              <a:rPr lang="en-US" dirty="0" err="1"/>
              <a:t>cont</a:t>
            </a:r>
            <a:r>
              <a:rPr lang="en-US" dirty="0"/>
              <a:t> (5 min) </a:t>
            </a:r>
          </a:p>
        </p:txBody>
      </p:sp>
      <p:sp>
        <p:nvSpPr>
          <p:cNvPr id="3" name="Content Placeholder 2"/>
          <p:cNvSpPr>
            <a:spLocks noGrp="1"/>
          </p:cNvSpPr>
          <p:nvPr>
            <p:ph idx="1"/>
          </p:nvPr>
        </p:nvSpPr>
        <p:spPr/>
        <p:txBody>
          <a:bodyPr/>
          <a:lstStyle/>
          <a:p>
            <a:r>
              <a:rPr lang="en-US" dirty="0"/>
              <a:t>Using your color coded list of literary terms: • define 4 of the words you identified as red • If you did not have any red words, define 4 of the words you identified as yellow • If you labeled all of your words green, write a definition or example for any 4 words from memory (if you cannot do this from memory, you need to change your colors accordingly)</a:t>
            </a:r>
          </a:p>
        </p:txBody>
      </p:sp>
    </p:spTree>
    <p:extLst>
      <p:ext uri="{BB962C8B-B14F-4D97-AF65-F5344CB8AC3E}">
        <p14:creationId xmlns:p14="http://schemas.microsoft.com/office/powerpoint/2010/main" val="2605613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SPOTLIGHT ON TONE AND THEME</a:t>
            </a:r>
            <a:br>
              <a:rPr lang="en-US" dirty="0"/>
            </a:br>
            <a:endParaRPr lang="en-US" dirty="0"/>
          </a:p>
        </p:txBody>
      </p:sp>
      <p:sp>
        <p:nvSpPr>
          <p:cNvPr id="3" name="Content Placeholder 2"/>
          <p:cNvSpPr>
            <a:spLocks noGrp="1"/>
          </p:cNvSpPr>
          <p:nvPr>
            <p:ph idx="1"/>
          </p:nvPr>
        </p:nvSpPr>
        <p:spPr/>
        <p:txBody>
          <a:bodyPr/>
          <a:lstStyle/>
          <a:p>
            <a:pPr lvl="1"/>
            <a:r>
              <a:rPr lang="en-US" dirty="0"/>
              <a:t>The tone is the emotion created by the author’s use of language or by a character’s words and actions. It is also the author’s attitude or feeling toward a person, a thing, a place, an event, or a situation.</a:t>
            </a:r>
          </a:p>
          <a:p>
            <a:pPr lvl="1"/>
            <a:r>
              <a:rPr lang="en-US" dirty="0"/>
              <a:t>The tone may be </a:t>
            </a:r>
            <a:r>
              <a:rPr lang="en-US" b="1" dirty="0"/>
              <a:t>formal</a:t>
            </a:r>
            <a:r>
              <a:rPr lang="en-US" dirty="0"/>
              <a:t>, </a:t>
            </a:r>
            <a:r>
              <a:rPr lang="en-US" b="1" dirty="0"/>
              <a:t>informal</a:t>
            </a:r>
            <a:r>
              <a:rPr lang="en-US" dirty="0"/>
              <a:t>, </a:t>
            </a:r>
            <a:r>
              <a:rPr lang="en-US" b="1" dirty="0"/>
              <a:t>playful</a:t>
            </a:r>
            <a:r>
              <a:rPr lang="en-US" dirty="0"/>
              <a:t>, </a:t>
            </a:r>
            <a:r>
              <a:rPr lang="en-US" b="1" dirty="0"/>
              <a:t>ironic</a:t>
            </a:r>
            <a:r>
              <a:rPr lang="en-US" dirty="0"/>
              <a:t>, </a:t>
            </a:r>
            <a:r>
              <a:rPr lang="en-US" b="1" dirty="0"/>
              <a:t>optimistic</a:t>
            </a:r>
            <a:r>
              <a:rPr lang="en-US" dirty="0"/>
              <a:t>, or </a:t>
            </a:r>
            <a:r>
              <a:rPr lang="en-US" b="1" dirty="0"/>
              <a:t>pessimistic</a:t>
            </a:r>
            <a:r>
              <a:rPr lang="en-US" dirty="0"/>
              <a:t>.</a:t>
            </a:r>
          </a:p>
          <a:p>
            <a:pPr lvl="1"/>
            <a:r>
              <a:rPr lang="en-US" b="1" dirty="0"/>
              <a:t>Theme</a:t>
            </a:r>
            <a:r>
              <a:rPr lang="en-US" dirty="0"/>
              <a:t> is the underlying meaning in a piece of writing. Themes are usually universal meaning they are common truths that most people can relate to</a:t>
            </a:r>
          </a:p>
          <a:p>
            <a:pPr lvl="1"/>
            <a:endParaRPr lang="en-US" dirty="0"/>
          </a:p>
        </p:txBody>
      </p:sp>
    </p:spTree>
    <p:extLst>
      <p:ext uri="{BB962C8B-B14F-4D97-AF65-F5344CB8AC3E}">
        <p14:creationId xmlns:p14="http://schemas.microsoft.com/office/powerpoint/2010/main" val="1426387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FICTION</a:t>
            </a:r>
          </a:p>
        </p:txBody>
      </p:sp>
      <p:sp>
        <p:nvSpPr>
          <p:cNvPr id="3" name="Content Placeholder 2"/>
          <p:cNvSpPr>
            <a:spLocks noGrp="1"/>
          </p:cNvSpPr>
          <p:nvPr>
            <p:ph idx="1"/>
          </p:nvPr>
        </p:nvSpPr>
        <p:spPr/>
        <p:txBody>
          <a:bodyPr/>
          <a:lstStyle/>
          <a:p>
            <a:r>
              <a:rPr lang="en-US" dirty="0"/>
              <a:t>a literary genre based on imagination and not necessarily on fact. Short stories and novels are examples.</a:t>
            </a:r>
          </a:p>
          <a:p>
            <a:r>
              <a:rPr lang="en-US" dirty="0"/>
              <a:t>The Structures of Fiction </a:t>
            </a:r>
          </a:p>
          <a:p>
            <a:pPr lvl="1"/>
            <a:r>
              <a:rPr lang="en-US" b="1" dirty="0"/>
              <a:t>Chronological</a:t>
            </a:r>
            <a:r>
              <a:rPr lang="en-US" dirty="0"/>
              <a:t> – from the beginning to the end </a:t>
            </a:r>
          </a:p>
          <a:p>
            <a:pPr lvl="1"/>
            <a:r>
              <a:rPr lang="en-US" b="1" dirty="0"/>
              <a:t>Epistolary Novel </a:t>
            </a:r>
            <a:r>
              <a:rPr lang="en-US" dirty="0"/>
              <a:t>– written in the form of letters, diaries/journals, postcards, emails </a:t>
            </a:r>
          </a:p>
          <a:p>
            <a:pPr lvl="1"/>
            <a:r>
              <a:rPr lang="en-US" b="1" dirty="0"/>
              <a:t>Frame narrative </a:t>
            </a:r>
            <a:r>
              <a:rPr lang="en-US" dirty="0"/>
              <a:t>– a story within a story; a narrator often tells the story </a:t>
            </a:r>
          </a:p>
          <a:p>
            <a:pPr lvl="1"/>
            <a:r>
              <a:rPr lang="en-US" b="1" dirty="0"/>
              <a:t>In medias res </a:t>
            </a:r>
            <a:r>
              <a:rPr lang="en-US" dirty="0"/>
              <a:t>- The novel or story begins with a significant moment. The rest of the novel fills in the events leading up to the significant moment. Flashback is used extensively in this novel structure.</a:t>
            </a:r>
          </a:p>
        </p:txBody>
      </p:sp>
    </p:spTree>
    <p:extLst>
      <p:ext uri="{BB962C8B-B14F-4D97-AF65-F5344CB8AC3E}">
        <p14:creationId xmlns:p14="http://schemas.microsoft.com/office/powerpoint/2010/main" val="30405889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600" dirty="0"/>
              <a:t>Let’s try a couple of practice questions! (5 min) For the next two questions, use the literature to support your answer choices. Answer silently on your paper. DO NOT SAY YOUR ANSWER OUT LOUD</a:t>
            </a:r>
          </a:p>
        </p:txBody>
      </p:sp>
    </p:spTree>
    <p:extLst>
      <p:ext uri="{BB962C8B-B14F-4D97-AF65-F5344CB8AC3E}">
        <p14:creationId xmlns:p14="http://schemas.microsoft.com/office/powerpoint/2010/main" val="425354340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552</TotalTime>
  <Words>2754</Words>
  <Application>Microsoft Office PowerPoint</Application>
  <PresentationFormat>Widescreen</PresentationFormat>
  <Paragraphs>174</Paragraphs>
  <Slides>43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43</vt:i4>
      </vt:variant>
    </vt:vector>
  </HeadingPairs>
  <TitlesOfParts>
    <vt:vector size="47" baseType="lpstr">
      <vt:lpstr>Arial</vt:lpstr>
      <vt:lpstr>Century Gothic</vt:lpstr>
      <vt:lpstr>Wingdings 3</vt:lpstr>
      <vt:lpstr>Ion</vt:lpstr>
      <vt:lpstr>American Literature EOC Review</vt:lpstr>
      <vt:lpstr>April 17, 2017</vt:lpstr>
      <vt:lpstr>STRATEGY BOX––Know the Lingo • </vt:lpstr>
      <vt:lpstr>MOST COMMON LITERARY TERMS ON AMERICAN LIT EOCT (5 min)</vt:lpstr>
      <vt:lpstr>PowerPoint Presentation</vt:lpstr>
      <vt:lpstr>Activity 1 cont (5 min) </vt:lpstr>
      <vt:lpstr>SPOTLIGHT ON TONE AND THEME </vt:lpstr>
      <vt:lpstr>FICTION</vt:lpstr>
      <vt:lpstr>PowerPoint Presentation</vt:lpstr>
      <vt:lpstr>1) Which quote by Henry David Thoreau BEST reflects transcendentalist ideals?  </vt:lpstr>
      <vt:lpstr>ANSWER TO # 1 </vt:lpstr>
      <vt:lpstr>What does the imagery in the passage BEST suggest?  </vt:lpstr>
      <vt:lpstr>Answer to # 2 </vt:lpstr>
      <vt:lpstr>TOTD </vt:lpstr>
      <vt:lpstr>April 18, 2017</vt:lpstr>
      <vt:lpstr>Poetry and Rhyme </vt:lpstr>
      <vt:lpstr>PowerPoint Presentation</vt:lpstr>
      <vt:lpstr>Rhyme scheme • </vt:lpstr>
      <vt:lpstr>Additional Poetic Devices </vt:lpstr>
      <vt:lpstr>PowerPoint Presentation</vt:lpstr>
      <vt:lpstr>Answer </vt:lpstr>
      <vt:lpstr>The Soul Selects Her Own Society By: Emily Dickinson  </vt:lpstr>
      <vt:lpstr>Answers</vt:lpstr>
      <vt:lpstr>April 19, 2017</vt:lpstr>
      <vt:lpstr>Two Common Types of Drama </vt:lpstr>
      <vt:lpstr>PowerPoint Presentation</vt:lpstr>
      <vt:lpstr>Which situation is an example of dramatic irony?  Dramatic Irony : a situation in which the audience knows more than the character onstage  </vt:lpstr>
      <vt:lpstr>ANSWER </vt:lpstr>
      <vt:lpstr>A playwright wants an actor to deliver a line with a grimace, showing that he disapproves of the words he is saying. What dramatic device would the playwright use? </vt:lpstr>
      <vt:lpstr>PowerPoint Presentation</vt:lpstr>
      <vt:lpstr>Theme</vt:lpstr>
      <vt:lpstr>Still Confused about Theme?</vt:lpstr>
      <vt:lpstr>Common Universal Themes</vt:lpstr>
      <vt:lpstr>Which universal theme of American literature is MOST apparent in both passages? </vt:lpstr>
      <vt:lpstr>April 20, 2017 </vt:lpstr>
      <vt:lpstr>Tone Is___ </vt:lpstr>
      <vt:lpstr>Passage 1: What is the tone?</vt:lpstr>
      <vt:lpstr>Passage 2: What is the tone of this passage?</vt:lpstr>
      <vt:lpstr>Which line best illustrates the passage’s gloomy tone?</vt:lpstr>
      <vt:lpstr>Answer</vt:lpstr>
      <vt:lpstr>What do the words of this passage suggest?</vt:lpstr>
      <vt:lpstr>Answer</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American Lit. EOC Review</dc:title>
  <dc:creator>Ransom, Jacquetta</dc:creator>
  <cp:lastModifiedBy>Leslie Lopez</cp:lastModifiedBy>
  <cp:revision>11</cp:revision>
  <dcterms:created xsi:type="dcterms:W3CDTF">2017-04-11T12:52:26Z</dcterms:created>
  <dcterms:modified xsi:type="dcterms:W3CDTF">2019-04-03T16:43:35Z</dcterms:modified>
</cp:coreProperties>
</file>